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0" autoAdjust="0"/>
    <p:restoredTop sz="94694" autoAdjust="0"/>
  </p:normalViewPr>
  <p:slideViewPr>
    <p:cSldViewPr>
      <p:cViewPr>
        <p:scale>
          <a:sx n="70" d="100"/>
          <a:sy n="70" d="100"/>
        </p:scale>
        <p:origin x="-85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unkaf&#252;ze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Munka1!$G$6</c:f>
              <c:strCache>
                <c:ptCount val="1"/>
                <c:pt idx="0">
                  <c:v>Alapítások</c:v>
                </c:pt>
              </c:strCache>
            </c:strRef>
          </c:tx>
          <c:cat>
            <c:strRef>
              <c:f>Munka1!$F$7:$F$18</c:f>
              <c:strCache>
                <c:ptCount val="12"/>
                <c:pt idx="0">
                  <c:v>2012 I.</c:v>
                </c:pt>
                <c:pt idx="1">
                  <c:v>2012 II.</c:v>
                </c:pt>
                <c:pt idx="2">
                  <c:v>2012 III.</c:v>
                </c:pt>
                <c:pt idx="3">
                  <c:v>2012 IV.</c:v>
                </c:pt>
                <c:pt idx="4">
                  <c:v>2013 I.</c:v>
                </c:pt>
                <c:pt idx="5">
                  <c:v>2013 II.</c:v>
                </c:pt>
                <c:pt idx="6">
                  <c:v>2013 III.</c:v>
                </c:pt>
                <c:pt idx="7">
                  <c:v>2013 IV.</c:v>
                </c:pt>
                <c:pt idx="8">
                  <c:v>2014 I.</c:v>
                </c:pt>
                <c:pt idx="9">
                  <c:v>2014 II.</c:v>
                </c:pt>
                <c:pt idx="10">
                  <c:v>2014 III.</c:v>
                </c:pt>
                <c:pt idx="11">
                  <c:v>2014 IV.</c:v>
                </c:pt>
              </c:strCache>
            </c:strRef>
          </c:cat>
          <c:val>
            <c:numRef>
              <c:f>Munka1!$G$7:$G$18</c:f>
              <c:numCache>
                <c:formatCode>General</c:formatCode>
                <c:ptCount val="12"/>
                <c:pt idx="0" formatCode="#,##0">
                  <c:v>16906</c:v>
                </c:pt>
                <c:pt idx="1">
                  <c:v>6337</c:v>
                </c:pt>
                <c:pt idx="2">
                  <c:v>7117</c:v>
                </c:pt>
                <c:pt idx="3">
                  <c:v>8152</c:v>
                </c:pt>
                <c:pt idx="4">
                  <c:v>4372</c:v>
                </c:pt>
                <c:pt idx="5" formatCode="#,##0">
                  <c:v>13106</c:v>
                </c:pt>
                <c:pt idx="6">
                  <c:v>7417</c:v>
                </c:pt>
                <c:pt idx="7">
                  <c:v>8245</c:v>
                </c:pt>
                <c:pt idx="8">
                  <c:v>6929</c:v>
                </c:pt>
                <c:pt idx="9">
                  <c:v>6500</c:v>
                </c:pt>
                <c:pt idx="10">
                  <c:v>6000</c:v>
                </c:pt>
                <c:pt idx="11">
                  <c:v>5500</c:v>
                </c:pt>
              </c:numCache>
            </c:numRef>
          </c:val>
        </c:ser>
        <c:ser>
          <c:idx val="1"/>
          <c:order val="1"/>
          <c:tx>
            <c:strRef>
              <c:f>Munka1!$H$6</c:f>
              <c:strCache>
                <c:ptCount val="1"/>
                <c:pt idx="0">
                  <c:v>Megszűnések</c:v>
                </c:pt>
              </c:strCache>
            </c:strRef>
          </c:tx>
          <c:cat>
            <c:strRef>
              <c:f>Munka1!$F$7:$F$18</c:f>
              <c:strCache>
                <c:ptCount val="12"/>
                <c:pt idx="0">
                  <c:v>2012 I.</c:v>
                </c:pt>
                <c:pt idx="1">
                  <c:v>2012 II.</c:v>
                </c:pt>
                <c:pt idx="2">
                  <c:v>2012 III.</c:v>
                </c:pt>
                <c:pt idx="3">
                  <c:v>2012 IV.</c:v>
                </c:pt>
                <c:pt idx="4">
                  <c:v>2013 I.</c:v>
                </c:pt>
                <c:pt idx="5">
                  <c:v>2013 II.</c:v>
                </c:pt>
                <c:pt idx="6">
                  <c:v>2013 III.</c:v>
                </c:pt>
                <c:pt idx="7">
                  <c:v>2013 IV.</c:v>
                </c:pt>
                <c:pt idx="8">
                  <c:v>2014 I.</c:v>
                </c:pt>
                <c:pt idx="9">
                  <c:v>2014 II.</c:v>
                </c:pt>
                <c:pt idx="10">
                  <c:v>2014 III.</c:v>
                </c:pt>
                <c:pt idx="11">
                  <c:v>2014 IV.</c:v>
                </c:pt>
              </c:strCache>
            </c:strRef>
          </c:cat>
          <c:val>
            <c:numRef>
              <c:f>Munka1!$H$7:$H$18</c:f>
              <c:numCache>
                <c:formatCode>General</c:formatCode>
                <c:ptCount val="12"/>
                <c:pt idx="0">
                  <c:v>5847</c:v>
                </c:pt>
                <c:pt idx="1">
                  <c:v>6356</c:v>
                </c:pt>
                <c:pt idx="2">
                  <c:v>6439</c:v>
                </c:pt>
                <c:pt idx="3">
                  <c:v>8508</c:v>
                </c:pt>
                <c:pt idx="4">
                  <c:v>6299</c:v>
                </c:pt>
                <c:pt idx="5">
                  <c:v>9259</c:v>
                </c:pt>
                <c:pt idx="6">
                  <c:v>8058</c:v>
                </c:pt>
                <c:pt idx="7">
                  <c:v>9649</c:v>
                </c:pt>
                <c:pt idx="8">
                  <c:v>7902</c:v>
                </c:pt>
                <c:pt idx="9" formatCode="#,##0">
                  <c:v>12000</c:v>
                </c:pt>
                <c:pt idx="10" formatCode="#,##0">
                  <c:v>10000</c:v>
                </c:pt>
                <c:pt idx="11">
                  <c:v>9000</c:v>
                </c:pt>
              </c:numCache>
            </c:numRef>
          </c:val>
        </c:ser>
        <c:shape val="box"/>
        <c:axId val="75986048"/>
        <c:axId val="75987584"/>
        <c:axId val="0"/>
      </c:bar3DChart>
      <c:catAx>
        <c:axId val="75986048"/>
        <c:scaling>
          <c:orientation val="minMax"/>
        </c:scaling>
        <c:axPos val="b"/>
        <c:tickLblPos val="nextTo"/>
        <c:crossAx val="75987584"/>
        <c:crosses val="autoZero"/>
        <c:auto val="1"/>
        <c:lblAlgn val="ctr"/>
        <c:lblOffset val="100"/>
      </c:catAx>
      <c:valAx>
        <c:axId val="75987584"/>
        <c:scaling>
          <c:orientation val="minMax"/>
        </c:scaling>
        <c:axPos val="l"/>
        <c:majorGridlines/>
        <c:numFmt formatCode="#,##0" sourceLinked="1"/>
        <c:tickLblPos val="nextTo"/>
        <c:crossAx val="7598604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C64FF-EE87-4C22-8882-81774B8227C0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369708-0682-4034-9A30-30D961E9B383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76C4-82EC-4819-88E5-7DF28817BBA0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C29EA-6B2A-41F8-B1D8-27EEAEACD45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76C4-82EC-4819-88E5-7DF28817BBA0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C29EA-6B2A-41F8-B1D8-27EEAEACD45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76C4-82EC-4819-88E5-7DF28817BBA0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C29EA-6B2A-41F8-B1D8-27EEAEACD45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76C4-82EC-4819-88E5-7DF28817BBA0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C29EA-6B2A-41F8-B1D8-27EEAEACD45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76C4-82EC-4819-88E5-7DF28817BBA0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C29EA-6B2A-41F8-B1D8-27EEAEACD45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76C4-82EC-4819-88E5-7DF28817BBA0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C29EA-6B2A-41F8-B1D8-27EEAEACD45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76C4-82EC-4819-88E5-7DF28817BBA0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C29EA-6B2A-41F8-B1D8-27EEAEACD45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76C4-82EC-4819-88E5-7DF28817BBA0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C29EA-6B2A-41F8-B1D8-27EEAEACD45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76C4-82EC-4819-88E5-7DF28817BBA0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C29EA-6B2A-41F8-B1D8-27EEAEACD45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76C4-82EC-4819-88E5-7DF28817BBA0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C29EA-6B2A-41F8-B1D8-27EEAEACD45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sarkán kerekítve levágott téglalap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76C4-82EC-4819-88E5-7DF28817BBA0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F2C29EA-6B2A-41F8-B1D8-27EEAEACD45A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1C76C4-82EC-4819-88E5-7DF28817BBA0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2C29EA-6B2A-41F8-B1D8-27EEAEACD45A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dirty="0" smtClean="0">
                <a:latin typeface="Arial" pitchFamily="34" charset="0"/>
                <a:cs typeface="Arial" pitchFamily="34" charset="0"/>
              </a:rPr>
              <a:t>Vagyonértékelés                       felszámolási eljárásban</a:t>
            </a:r>
            <a:endParaRPr lang="hu-H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360704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endParaRPr lang="hu-HU" dirty="0" smtClean="0"/>
          </a:p>
          <a:p>
            <a:r>
              <a:rPr lang="hu-HU" sz="2000" dirty="0" smtClean="0"/>
              <a:t>Molnár Mária</a:t>
            </a:r>
          </a:p>
          <a:p>
            <a:r>
              <a:rPr lang="hu-HU" sz="2000" dirty="0" smtClean="0"/>
              <a:t>30/9511 359</a:t>
            </a:r>
          </a:p>
          <a:p>
            <a:r>
              <a:rPr lang="hu-HU" sz="2000" dirty="0" err="1" smtClean="0"/>
              <a:t>molnar</a:t>
            </a:r>
            <a:r>
              <a:rPr lang="hu-HU" sz="2000" dirty="0" smtClean="0"/>
              <a:t>@</a:t>
            </a:r>
            <a:r>
              <a:rPr lang="hu-HU" sz="2000" dirty="0" err="1" smtClean="0"/>
              <a:t>promptimmo.hu</a:t>
            </a:r>
            <a:endParaRPr lang="hu-HU" sz="2000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21168"/>
          </a:xfrm>
        </p:spPr>
        <p:txBody>
          <a:bodyPr/>
          <a:lstStyle/>
          <a:p>
            <a:pPr>
              <a:buNone/>
            </a:pPr>
            <a:r>
              <a:rPr lang="hu-HU" sz="2000" smtClean="0"/>
              <a:t>Magyarországi cégfluktuációs </a:t>
            </a:r>
            <a:r>
              <a:rPr lang="hu-HU" sz="2000" dirty="0" smtClean="0"/>
              <a:t>adatok: </a:t>
            </a:r>
          </a:p>
          <a:p>
            <a:pPr>
              <a:buNone/>
            </a:pPr>
            <a:endParaRPr lang="hu-HU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339752" y="2348880"/>
          <a:ext cx="4572000" cy="2896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églalap 4"/>
          <p:cNvSpPr/>
          <p:nvPr/>
        </p:nvSpPr>
        <p:spPr>
          <a:xfrm>
            <a:off x="467544" y="5373216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A felszámolás, végelszámolás, egyéb okból történt törlés miatt megszűnt cégek száma az utóbbi két évben majdnem minden negyedévben meghaladta az alapítások számát.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76064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hu-HU" sz="1800" dirty="0" smtClean="0"/>
          </a:p>
          <a:p>
            <a:pPr>
              <a:buFont typeface="Wingdings" pitchFamily="2" charset="2"/>
              <a:buChar char="Ø"/>
            </a:pPr>
            <a:endParaRPr lang="hu-HU" sz="1800" dirty="0" smtClean="0"/>
          </a:p>
          <a:p>
            <a:pPr>
              <a:buFont typeface="Wingdings" pitchFamily="2" charset="2"/>
              <a:buChar char="Ø"/>
            </a:pPr>
            <a:r>
              <a:rPr lang="hu-HU" sz="1800" dirty="0" smtClean="0"/>
              <a:t>A  felszámoló értékesít, de nem értékel,</a:t>
            </a:r>
          </a:p>
          <a:p>
            <a:pPr>
              <a:buFont typeface="Wingdings" pitchFamily="2" charset="2"/>
              <a:buChar char="Ø"/>
            </a:pPr>
            <a:endParaRPr lang="hu-HU" sz="1800" dirty="0" smtClean="0"/>
          </a:p>
          <a:p>
            <a:pPr>
              <a:buNone/>
            </a:pPr>
            <a:r>
              <a:rPr lang="hu-HU" sz="1800" dirty="0" smtClean="0">
                <a:sym typeface="Wingdings"/>
              </a:rPr>
              <a:t>                                       </a:t>
            </a:r>
            <a:endParaRPr lang="hu-HU" sz="1800" dirty="0" smtClean="0"/>
          </a:p>
          <a:p>
            <a:pPr>
              <a:buFont typeface="Wingdings" pitchFamily="2" charset="2"/>
              <a:buChar char="Ø"/>
            </a:pPr>
            <a:r>
              <a:rPr lang="hu-HU" sz="1800" dirty="0" smtClean="0"/>
              <a:t>a vagyonértékelő azért van, hogy segítsen </a:t>
            </a:r>
          </a:p>
          <a:p>
            <a:pPr>
              <a:buFont typeface="Wingdings" pitchFamily="2" charset="2"/>
              <a:buChar char="Ø"/>
            </a:pPr>
            <a:endParaRPr lang="hu-HU" sz="1800" dirty="0" smtClean="0"/>
          </a:p>
          <a:p>
            <a:pPr>
              <a:buNone/>
            </a:pPr>
            <a:r>
              <a:rPr lang="hu-HU" sz="1800" dirty="0" smtClean="0">
                <a:sym typeface="Wingdings"/>
              </a:rPr>
              <a:t>                                       </a:t>
            </a:r>
          </a:p>
          <a:p>
            <a:pPr>
              <a:buFont typeface="Wingdings" pitchFamily="2" charset="2"/>
              <a:buChar char="Ø"/>
            </a:pPr>
            <a:r>
              <a:rPr lang="hu-HU" sz="1800" dirty="0" smtClean="0">
                <a:sym typeface="Wingdings"/>
              </a:rPr>
              <a:t>és ezzel a felelősség egy részét is átvállalja.</a:t>
            </a:r>
          </a:p>
          <a:p>
            <a:pPr>
              <a:buFont typeface="Wingdings" pitchFamily="2" charset="2"/>
              <a:buChar char="Ø"/>
            </a:pPr>
            <a:endParaRPr lang="hu-HU" sz="1800" dirty="0" smtClean="0">
              <a:sym typeface="Wingdings"/>
            </a:endParaRPr>
          </a:p>
          <a:p>
            <a:pPr>
              <a:buNone/>
            </a:pPr>
            <a:r>
              <a:rPr lang="hu-HU" sz="1800" dirty="0" smtClean="0">
                <a:sym typeface="Wingdings"/>
              </a:rPr>
              <a:t>      Az értékbecsléshez mindenki ért.</a:t>
            </a:r>
          </a:p>
          <a:p>
            <a:pPr>
              <a:buFont typeface="Wingdings" pitchFamily="2" charset="2"/>
              <a:buChar char="Ø"/>
            </a:pPr>
            <a:endParaRPr lang="hu-HU" sz="1800" dirty="0"/>
          </a:p>
        </p:txBody>
      </p:sp>
      <p:sp>
        <p:nvSpPr>
          <p:cNvPr id="5" name="Lefelé nyíl 4"/>
          <p:cNvSpPr/>
          <p:nvPr/>
        </p:nvSpPr>
        <p:spPr>
          <a:xfrm>
            <a:off x="2699792" y="2636912"/>
            <a:ext cx="140543" cy="4402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Lefelé nyíl 5"/>
          <p:cNvSpPr/>
          <p:nvPr/>
        </p:nvSpPr>
        <p:spPr>
          <a:xfrm>
            <a:off x="2699792" y="3645024"/>
            <a:ext cx="140543" cy="4402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/>
          </a:bodyPr>
          <a:lstStyle/>
          <a:p>
            <a:pPr>
              <a:buNone/>
            </a:pPr>
            <a:endParaRPr lang="hu-HU" sz="1800" dirty="0" smtClean="0"/>
          </a:p>
          <a:p>
            <a:pPr>
              <a:buNone/>
            </a:pPr>
            <a:r>
              <a:rPr lang="hu-HU" sz="1800" dirty="0" smtClean="0"/>
              <a:t>A felszámolási eljárásban készített értékelési szakvélemény </a:t>
            </a:r>
          </a:p>
          <a:p>
            <a:pPr>
              <a:buFont typeface="Wingdings" pitchFamily="2" charset="2"/>
              <a:buChar char="Ø"/>
            </a:pPr>
            <a:r>
              <a:rPr lang="hu-HU" sz="1800" dirty="0" smtClean="0"/>
              <a:t>formai szempontból: nem tér el az egyéb  felhasználási célra készített értékelésektől;</a:t>
            </a:r>
          </a:p>
          <a:p>
            <a:pPr>
              <a:buFont typeface="Wingdings" pitchFamily="2" charset="2"/>
              <a:buChar char="Ø"/>
            </a:pPr>
            <a:r>
              <a:rPr lang="hu-HU" sz="1800" dirty="0" smtClean="0"/>
              <a:t>tartalmi szempontból: kiegészül a </a:t>
            </a:r>
            <a:r>
              <a:rPr lang="hu-HU" sz="1800" dirty="0" err="1" smtClean="0"/>
              <a:t>likvidációs</a:t>
            </a:r>
            <a:r>
              <a:rPr lang="hu-HU" sz="1800" dirty="0" smtClean="0"/>
              <a:t> érték meghatározásával.</a:t>
            </a:r>
          </a:p>
          <a:p>
            <a:pPr>
              <a:buFont typeface="Wingdings" pitchFamily="2" charset="2"/>
              <a:buChar char="Ø"/>
            </a:pPr>
            <a:r>
              <a:rPr lang="hu-HU" sz="1800" dirty="0" smtClean="0"/>
              <a:t>Időbeli korlát: a felszámoló határidős eladási kényszere.</a:t>
            </a:r>
          </a:p>
          <a:p>
            <a:pPr>
              <a:buNone/>
            </a:pPr>
            <a:endParaRPr lang="hu-HU" sz="1800" dirty="0" smtClean="0"/>
          </a:p>
          <a:p>
            <a:pPr>
              <a:buNone/>
            </a:pPr>
            <a:r>
              <a:rPr lang="hu-HU" sz="1800" dirty="0" smtClean="0"/>
              <a:t>Alkalmazott értékelési módszerek :</a:t>
            </a:r>
          </a:p>
          <a:p>
            <a:pPr>
              <a:buNone/>
            </a:pPr>
            <a:endParaRPr lang="hu-HU" sz="1800" dirty="0" smtClean="0"/>
          </a:p>
          <a:p>
            <a:pPr marL="342900" indent="-342900">
              <a:buAutoNum type="arabicPeriod"/>
            </a:pPr>
            <a:r>
              <a:rPr lang="hu-HU" sz="1800" dirty="0" smtClean="0"/>
              <a:t>Közvetlen piaci összehasonlítás</a:t>
            </a:r>
          </a:p>
          <a:p>
            <a:pPr marL="342900" indent="-342900">
              <a:buAutoNum type="arabicPeriod"/>
            </a:pPr>
            <a:r>
              <a:rPr lang="hu-HU" sz="1800" dirty="0" smtClean="0"/>
              <a:t>Hozamszámítás</a:t>
            </a:r>
          </a:p>
          <a:p>
            <a:pPr marL="342900" indent="-342900">
              <a:buAutoNum type="arabicPeriod"/>
            </a:pPr>
            <a:r>
              <a:rPr lang="hu-HU" sz="1800" dirty="0" smtClean="0"/>
              <a:t>Amortizált helyettesítési (pótlási) költség  számítás – tárgyi eszközök esetében alkalmazható módszer a könyvszerinti értékből indexálással levezett újraelőállítási érték számítás</a:t>
            </a:r>
          </a:p>
          <a:p>
            <a:pPr marL="342900" indent="-342900">
              <a:buNone/>
            </a:pPr>
            <a:r>
              <a:rPr lang="hu-HU" sz="1800" dirty="0" smtClean="0"/>
              <a:t>Felszámolási eljárásban készült értékelésben hangsúlyos  a gazdasági avulás. </a:t>
            </a:r>
            <a:endParaRPr lang="hu-H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pPr>
              <a:buNone/>
            </a:pPr>
            <a:endParaRPr lang="hu-HU" sz="1800" dirty="0" smtClean="0"/>
          </a:p>
          <a:p>
            <a:pPr>
              <a:buNone/>
            </a:pPr>
            <a:r>
              <a:rPr lang="hu-HU" sz="1800" dirty="0" smtClean="0"/>
              <a:t>Piaci forgalmi érték megállapításának  speciális kérdései</a:t>
            </a:r>
          </a:p>
          <a:p>
            <a:pPr>
              <a:buNone/>
            </a:pPr>
            <a:endParaRPr lang="hu-HU" sz="1800" dirty="0" smtClean="0"/>
          </a:p>
          <a:p>
            <a:pPr marL="342900" indent="-342900">
              <a:buNone/>
            </a:pPr>
            <a:r>
              <a:rPr lang="hu-HU" sz="1800" dirty="0" smtClean="0"/>
              <a:t>1. Ingatlan értékelés esetén:</a:t>
            </a:r>
          </a:p>
          <a:p>
            <a:pPr marL="342900" indent="-342900">
              <a:buNone/>
            </a:pPr>
            <a:r>
              <a:rPr lang="hu-HU" sz="1800" dirty="0" smtClean="0"/>
              <a:t>    - alkalmas vagy alkalmassá tehető-e (ha igen, milyen költséggel) az értékelt ingatlan a jelenlegitől eltérő tevékenység folytatására.</a:t>
            </a:r>
          </a:p>
          <a:p>
            <a:pPr marL="342900" indent="-342900">
              <a:buNone/>
            </a:pPr>
            <a:r>
              <a:rPr lang="hu-HU" sz="1800" dirty="0" smtClean="0"/>
              <a:t>2. Tárgyi eszköz értékelés esetén:</a:t>
            </a:r>
          </a:p>
          <a:p>
            <a:pPr marL="342900" indent="-342900">
              <a:buNone/>
            </a:pPr>
            <a:r>
              <a:rPr lang="hu-HU" sz="1800" dirty="0" smtClean="0"/>
              <a:t>    - különleges telepítési igényű tárgyi eszközök áttelepíthetők-e jelentős állagromlás nélkül és ha igen, leszerelésük, szállításuk, telepítésük milyen költséggel jár.</a:t>
            </a:r>
          </a:p>
          <a:p>
            <a:pPr marL="342900" indent="-342900">
              <a:buNone/>
            </a:pPr>
            <a:r>
              <a:rPr lang="hu-HU" sz="1800" dirty="0" smtClean="0"/>
              <a:t>3. Ingatlan és tárgyi eszköz együttes értékelése esetén:</a:t>
            </a:r>
          </a:p>
          <a:p>
            <a:pPr marL="342900" indent="-342900">
              <a:buNone/>
            </a:pPr>
            <a:r>
              <a:rPr lang="hu-HU" sz="1800" dirty="0" smtClean="0"/>
              <a:t>     - a helyhez kötött gépek, berendezések ingatlantól független értékesítése  és áttelepítése az ingatlan rendeltetésszerű használatra való alkalmasságát mennyiben befolyásolja.</a:t>
            </a:r>
          </a:p>
          <a:p>
            <a:pPr marL="342900" indent="-342900">
              <a:buAutoNum type="arabicPeriod"/>
            </a:pPr>
            <a:endParaRPr lang="hu-HU" sz="1800" dirty="0" smtClean="0"/>
          </a:p>
          <a:p>
            <a:pPr marL="342900" indent="-342900">
              <a:buNone/>
            </a:pPr>
            <a:endParaRPr lang="hu-HU" sz="1800" dirty="0" smtClean="0"/>
          </a:p>
          <a:p>
            <a:pPr marL="342900" indent="-342900">
              <a:buAutoNum type="arabicPeriod"/>
            </a:pPr>
            <a:endParaRPr lang="hu-H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1800" dirty="0" err="1" smtClean="0"/>
              <a:t>Likvidációs</a:t>
            </a:r>
            <a:r>
              <a:rPr lang="hu-HU" sz="1800" dirty="0" smtClean="0"/>
              <a:t> érték:</a:t>
            </a:r>
          </a:p>
          <a:p>
            <a:pPr>
              <a:buFontTx/>
              <a:buChar char="-"/>
            </a:pPr>
            <a:r>
              <a:rPr lang="hu-HU" sz="1800" dirty="0" smtClean="0"/>
              <a:t>menekülési érték – 90 napon belüli értékesítést feltételezve.</a:t>
            </a:r>
          </a:p>
          <a:p>
            <a:pPr>
              <a:buFontTx/>
              <a:buChar char="-"/>
            </a:pPr>
            <a:r>
              <a:rPr lang="hu-HU" sz="1800" dirty="0" smtClean="0"/>
              <a:t>kiszámítása a kockázatok elemzésével,  piaci forgalmi értékből.</a:t>
            </a:r>
          </a:p>
          <a:p>
            <a:pPr>
              <a:buFontTx/>
              <a:buChar char="-"/>
            </a:pPr>
            <a:endParaRPr lang="hu-HU" sz="1800" dirty="0" smtClean="0"/>
          </a:p>
          <a:p>
            <a:pPr>
              <a:buNone/>
            </a:pPr>
            <a:r>
              <a:rPr lang="hu-HU" sz="1800" dirty="0" smtClean="0"/>
              <a:t> Az értékesítésre fordított idő és az eladási ár összefüggése:</a:t>
            </a:r>
          </a:p>
          <a:p>
            <a:pPr>
              <a:buNone/>
            </a:pPr>
            <a:r>
              <a:rPr lang="hu-HU" sz="1800" dirty="0" smtClean="0"/>
              <a:t>Ingatlan értékesítés: az idő és az elérhető eladási ár egymással egyenes arányban áll , azaz minél sürgetőbb a vagyontárgy eladásának szükségessége, annál kisebb lesz a menekülési érték, és minél több idő áll rendelkezésre az eladásra, nagy valószínűséggel annál magasabb eladási ár érhető el.</a:t>
            </a:r>
          </a:p>
          <a:p>
            <a:pPr>
              <a:buNone/>
            </a:pPr>
            <a:r>
              <a:rPr lang="hu-HU" sz="1800" dirty="0" smtClean="0"/>
              <a:t>Gépek, üzemi berendezések értékesítése: az eladási időtartam és az elérhető eladási ár, a piac szélesedése és az eszközök aránylag gyors funkcionális avulásának következtében fordítottan arányos.</a:t>
            </a:r>
          </a:p>
          <a:p>
            <a:pPr>
              <a:buNone/>
            </a:pPr>
            <a:r>
              <a:rPr lang="hu-HU" sz="1800" dirty="0" smtClean="0"/>
              <a:t>Szakmai tapasztalat: abban az esetben, ha a vagyontárgyat nem a tulajdonos, hanem egy hitelintézet, végrehajtó, vagy felszámoló kínálja fel értékesítésre, az a forgalmi érték (eladási ár) azonnali, akár ~ 50-60 %-os </a:t>
            </a:r>
            <a:r>
              <a:rPr lang="hu-HU" sz="1800" dirty="0" err="1" smtClean="0"/>
              <a:t>likvidációs</a:t>
            </a:r>
            <a:r>
              <a:rPr lang="hu-HU" sz="1800" dirty="0" smtClean="0"/>
              <a:t> módosítását  is eredményezheti.</a:t>
            </a:r>
          </a:p>
          <a:p>
            <a:pPr>
              <a:buNone/>
            </a:pPr>
            <a:endParaRPr lang="hu-H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0616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/>
          <a:lstStyle/>
          <a:p>
            <a:pPr>
              <a:buNone/>
            </a:pPr>
            <a:endParaRPr lang="hu-HU" dirty="0" smtClean="0"/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endParaRPr lang="hu-HU" dirty="0" smtClean="0"/>
          </a:p>
          <a:p>
            <a:pPr algn="ctr">
              <a:buNone/>
            </a:pPr>
            <a:r>
              <a:rPr lang="hu-HU" sz="2000" smtClean="0"/>
              <a:t>Köszönöm </a:t>
            </a:r>
            <a:r>
              <a:rPr lang="hu-HU" sz="2000" dirty="0" smtClean="0"/>
              <a:t>a figyelmet !</a:t>
            </a:r>
            <a:endParaRPr lang="hu-H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Klasszikus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154</TotalTime>
  <Words>400</Words>
  <Application>Microsoft Office PowerPoint</Application>
  <PresentationFormat>Diavetítés a képernyőre (4:3 oldalarány)</PresentationFormat>
  <Paragraphs>54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Áramlás</vt:lpstr>
      <vt:lpstr>Vagyonértékelés                       felszámolási eljárásban</vt:lpstr>
      <vt:lpstr>2. dia</vt:lpstr>
      <vt:lpstr>3. dia</vt:lpstr>
      <vt:lpstr>4. dia</vt:lpstr>
      <vt:lpstr>5. dia</vt:lpstr>
      <vt:lpstr>6. dia</vt:lpstr>
      <vt:lpstr>7. dia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Vagyonértékelés                       felszámolási eljárásban</dc:title>
  <dc:creator>atilla</dc:creator>
  <cp:lastModifiedBy>atilla</cp:lastModifiedBy>
  <cp:revision>27</cp:revision>
  <dcterms:created xsi:type="dcterms:W3CDTF">2014-07-01T10:56:24Z</dcterms:created>
  <dcterms:modified xsi:type="dcterms:W3CDTF">2014-07-03T18:33:15Z</dcterms:modified>
</cp:coreProperties>
</file>